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7" r:id="rId1"/>
    <p:sldMasterId id="2147484785" r:id="rId2"/>
    <p:sldMasterId id="2147484873" r:id="rId3"/>
  </p:sldMasterIdLst>
  <p:notesMasterIdLst>
    <p:notesMasterId r:id="rId22"/>
  </p:notesMasterIdLst>
  <p:handoutMasterIdLst>
    <p:handoutMasterId r:id="rId23"/>
  </p:handoutMasterIdLst>
  <p:sldIdLst>
    <p:sldId id="290" r:id="rId4"/>
    <p:sldId id="288" r:id="rId5"/>
    <p:sldId id="306" r:id="rId6"/>
    <p:sldId id="271" r:id="rId7"/>
    <p:sldId id="297" r:id="rId8"/>
    <p:sldId id="299" r:id="rId9"/>
    <p:sldId id="298" r:id="rId10"/>
    <p:sldId id="304" r:id="rId11"/>
    <p:sldId id="302" r:id="rId12"/>
    <p:sldId id="305" r:id="rId13"/>
    <p:sldId id="273" r:id="rId14"/>
    <p:sldId id="274" r:id="rId15"/>
    <p:sldId id="277" r:id="rId16"/>
    <p:sldId id="278" r:id="rId17"/>
    <p:sldId id="286" r:id="rId18"/>
    <p:sldId id="289" r:id="rId19"/>
    <p:sldId id="295" r:id="rId20"/>
    <p:sldId id="294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1" d="100"/>
          <a:sy n="81" d="100"/>
        </p:scale>
        <p:origin x="2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BD2166-4744-4F89-882F-09AD4C95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1D3615-DEDA-4DE8-91A8-408116704610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0ADAA1-7690-4147-AD0F-EA8A7FBED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5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409BE9-0CCF-4619-96C5-8C59B4A12E1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41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166B-71B9-49B2-B930-4745F25C6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4276C-7DCA-46F3-B845-27E4C5227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C4494-4BCD-40AE-9AB4-F4FD5B55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E053-98F9-4B23-8716-67EA195FE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4920-3BF6-45A2-AFC1-E606F0619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C1890-E3DE-4CD5-9570-4EEDDF6F1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9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E3AF7-162A-44FB-825D-12A921081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C116-2ED6-4A25-8E92-455550B7E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6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DFFF5-D770-448E-8328-E2C394F31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0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14E8-6133-4366-8868-04B08FCA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64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D575-4338-47BB-B48B-B5810F21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9E23-016E-48D7-A419-A170A3387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8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A046-600D-4615-8A2A-6D90552E5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6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A016-0A1E-406A-A888-86663C329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3EE4-52AC-4E12-BA71-DE654ADBA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302F-E326-460C-B9F8-10F71EEB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29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8DFC-C661-432C-A16F-4A8903122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12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B90D-10C7-4FD5-BB64-837225EA8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1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16B4-BBBF-4582-A3D6-6C02A1B4A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A001-BEE4-424D-A358-3DABA97AB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9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F9D444-FEEC-42CB-BADB-957C8DD65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7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48D5-16D0-4685-982C-EF8568382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BF614-1E8C-4DB8-A839-86A4DD40A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0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AFB7-27BE-449B-9002-832C0A5D7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93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47B7-DD99-42A9-818A-C946446C8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59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4C9AD-2822-4D12-B46A-9D2731E10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D414-ABE1-4F26-ADB4-3B94C8092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FECFE-F05E-40B2-BA7B-5C31A411C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0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F227-DC53-4DFF-9AB1-F79ECA723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DBC6-85B8-4CA1-A4BD-67494BB9D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672BB-50C8-48C5-863A-12174C992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8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0C677-775A-416B-9EC1-7D2A3807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102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3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03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0" r:id="rId1"/>
    <p:sldLayoutId id="2147485111" r:id="rId2"/>
    <p:sldLayoutId id="2147485112" r:id="rId3"/>
    <p:sldLayoutId id="2147485113" r:id="rId4"/>
    <p:sldLayoutId id="2147485114" r:id="rId5"/>
    <p:sldLayoutId id="2147485115" r:id="rId6"/>
    <p:sldLayoutId id="2147485116" r:id="rId7"/>
    <p:sldLayoutId id="2147485117" r:id="rId8"/>
    <p:sldLayoutId id="2147485118" r:id="rId9"/>
    <p:sldLayoutId id="214748511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8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2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A.) Response A</a:t>
            </a:r>
          </a:p>
        </p:txBody>
      </p:sp>
      <p:sp>
        <p:nvSpPr>
          <p:cNvPr id="3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B.) Response B</a:t>
            </a:r>
          </a:p>
        </p:txBody>
      </p:sp>
      <p:sp>
        <p:nvSpPr>
          <p:cNvPr id="3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C.) Response C</a:t>
            </a:r>
          </a:p>
        </p:txBody>
      </p:sp>
      <p:sp>
        <p:nvSpPr>
          <p:cNvPr id="1024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D.) Response D</a:t>
            </a:r>
          </a:p>
        </p:txBody>
      </p:sp>
      <p:sp>
        <p:nvSpPr>
          <p:cNvPr id="102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/>
              <a:t>E.) Response E</a:t>
            </a:r>
          </a:p>
        </p:txBody>
      </p:sp>
      <p:sp>
        <p:nvSpPr>
          <p:cNvPr id="1026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033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0" r:id="rId1"/>
    <p:sldLayoutId id="2147485121" r:id="rId2"/>
    <p:sldLayoutId id="2147485122" r:id="rId3"/>
    <p:sldLayoutId id="2147485123" r:id="rId4"/>
    <p:sldLayoutId id="2147485124" r:id="rId5"/>
    <p:sldLayoutId id="2147485125" r:id="rId6"/>
    <p:sldLayoutId id="2147485126" r:id="rId7"/>
    <p:sldLayoutId id="2147485127" r:id="rId8"/>
    <p:sldLayoutId id="2147485128" r:id="rId9"/>
    <p:sldLayoutId id="214748512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0CC3F-6C11-4D59-8503-74CC928DF31D}" type="datetime4">
              <a:rPr lang="en-US"/>
              <a:pPr>
                <a:defRPr/>
              </a:pPr>
              <a:t>January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0D74C9-248C-483F-A1D1-309657ADB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0" r:id="rId1"/>
    <p:sldLayoutId id="2147485131" r:id="rId2"/>
    <p:sldLayoutId id="2147485132" r:id="rId3"/>
    <p:sldLayoutId id="2147485133" r:id="rId4"/>
    <p:sldLayoutId id="2147485134" r:id="rId5"/>
    <p:sldLayoutId id="2147485135" r:id="rId6"/>
    <p:sldLayoutId id="2147485136" r:id="rId7"/>
    <p:sldLayoutId id="2147485137" r:id="rId8"/>
    <p:sldLayoutId id="2147485138" r:id="rId9"/>
    <p:sldLayoutId id="2147485139" r:id="rId10"/>
    <p:sldLayoutId id="2147485140" r:id="rId11"/>
    <p:sldLayoutId id="214748514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-914400"/>
            <a:ext cx="7772400" cy="1470025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Warm-up:  Solve for x.</a:t>
            </a:r>
            <a:endParaRPr lang="en-US" dirty="0" smtClean="0"/>
          </a:p>
        </p:txBody>
      </p:sp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92075" y="614363"/>
          <a:ext cx="8415338" cy="624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2019300" imgH="1498600" progId="Equation.DSMT4">
                  <p:embed/>
                </p:oleObj>
              </mc:Choice>
              <mc:Fallback>
                <p:oleObj name="Equation" r:id="rId3" imgW="2019300" imgH="149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614363"/>
                        <a:ext cx="8415338" cy="624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1279525"/>
            <a:ext cx="83058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An aspirin tablet contains 325 mg of active ingredient.  How much is this in cg?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 b="1" dirty="0"/>
          </a:p>
          <a:p>
            <a:pPr eaLnBrk="1" hangingPunct="1"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2900" y="34925"/>
            <a:ext cx="8534400" cy="1143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Example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Example </a:t>
            </a:r>
            <a:r>
              <a:rPr lang="en-US" sz="4000" b="1" dirty="0"/>
              <a:t>3</a:t>
            </a:r>
            <a:endParaRPr lang="en-US" dirty="0" smtClean="0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3000" smtClean="0"/>
              <a:t>	 Bob studied for 2.5 hrs.  How many minutes did he study for?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3000" smtClean="0"/>
              <a:t>  </a:t>
            </a:r>
            <a:r>
              <a:rPr lang="en-US" altLang="en-US" sz="3000" smtClean="0">
                <a:solidFill>
                  <a:schemeClr val="accent1"/>
                </a:solidFill>
              </a:rPr>
              <a:t>		Initial unit =  hr.		Final unit = _______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62050" y="3048000"/>
            <a:ext cx="3124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953000" y="2978150"/>
            <a:ext cx="3581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24800" cy="990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b="1" smtClean="0"/>
              <a:t/>
            </a:r>
            <a:br>
              <a:rPr lang="en-US" sz="3400" b="1" smtClean="0"/>
            </a:br>
            <a:r>
              <a:rPr lang="en-US" sz="3800" b="1" smtClean="0"/>
              <a:t>How many minutes are in 2.5 hours</a:t>
            </a:r>
            <a:r>
              <a:rPr lang="en-US" sz="3400" b="1" smtClean="0"/>
              <a:t>?</a:t>
            </a:r>
            <a:br>
              <a:rPr lang="en-US" sz="3400" b="1" smtClean="0"/>
            </a:br>
            <a:endParaRPr lang="en-US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3716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Example </a:t>
            </a:r>
            <a:r>
              <a:rPr lang="en-US" sz="4000" b="1" dirty="0">
                <a:solidFill>
                  <a:schemeClr val="accent1"/>
                </a:solidFill>
              </a:rPr>
              <a:t>4</a:t>
            </a:r>
            <a:r>
              <a:rPr lang="en-US" sz="4000" b="1" dirty="0" smtClean="0">
                <a:solidFill>
                  <a:schemeClr val="accent1"/>
                </a:solidFill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34400" cy="5105400"/>
          </a:xfrm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5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3000" smtClean="0"/>
              <a:t>How many seconds are in 1.4 days?</a:t>
            </a:r>
            <a:endParaRPr lang="en-US" altLang="en-US" sz="3000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3000" smtClean="0">
                <a:solidFill>
                  <a:schemeClr val="accent1"/>
                </a:solidFill>
              </a:rPr>
              <a:t>Unit plan</a:t>
            </a:r>
            <a:r>
              <a:rPr lang="en-US" altLang="en-US" sz="3000" smtClean="0"/>
              <a:t>:   days        hr         min       seconds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/>
          </a:p>
          <a:p>
            <a:pPr eaLnBrk="1" hangingPunct="1">
              <a:buFontTx/>
              <a:buNone/>
            </a:pPr>
            <a:r>
              <a:rPr lang="en-US" altLang="en-US" sz="3000" smtClean="0"/>
              <a:t>1.4 days   x   </a:t>
            </a:r>
            <a:r>
              <a:rPr lang="en-US" altLang="en-US" sz="3000" u="sng" smtClean="0"/>
              <a:t>24 hr</a:t>
            </a:r>
            <a:r>
              <a:rPr lang="en-US" altLang="en-US" sz="3000" smtClean="0"/>
              <a:t>     x    </a:t>
            </a:r>
            <a:r>
              <a:rPr lang="en-US" altLang="en-US" sz="3000" smtClean="0">
                <a:solidFill>
                  <a:schemeClr val="accent1"/>
                </a:solidFill>
              </a:rPr>
              <a:t>??</a:t>
            </a:r>
          </a:p>
          <a:p>
            <a:pPr eaLnBrk="1" hangingPunct="1">
              <a:buFontTx/>
              <a:buNone/>
            </a:pPr>
            <a:r>
              <a:rPr lang="en-US" altLang="en-US" sz="3000" smtClean="0"/>
              <a:t>			    1 day		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3A17C33-A971-4D45-A314-5A352BF870B6}" type="slidenum">
              <a:rPr lang="en-US" smtClean="0">
                <a:solidFill>
                  <a:srgbClr val="1C1C1C"/>
                </a:solidFill>
              </a:rPr>
              <a:pPr eaLnBrk="1" hangingPunct="1">
                <a:defRPr/>
              </a:pPr>
              <a:t>13</a:t>
            </a:fld>
            <a:endParaRPr lang="en-US" smtClean="0">
              <a:solidFill>
                <a:srgbClr val="1C1C1C"/>
              </a:solidFill>
            </a:endParaRPr>
          </a:p>
        </p:txBody>
      </p:sp>
      <p:sp>
        <p:nvSpPr>
          <p:cNvPr id="49157" name="Line 7"/>
          <p:cNvSpPr>
            <a:spLocks noChangeShapeType="1"/>
          </p:cNvSpPr>
          <p:nvPr/>
        </p:nvSpPr>
        <p:spPr bwMode="auto">
          <a:xfrm>
            <a:off x="3352800" y="32004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15"/>
          <p:cNvSpPr>
            <a:spLocks noChangeShapeType="1"/>
          </p:cNvSpPr>
          <p:nvPr/>
        </p:nvSpPr>
        <p:spPr bwMode="auto">
          <a:xfrm>
            <a:off x="4495800" y="32004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16"/>
          <p:cNvSpPr>
            <a:spLocks noChangeShapeType="1"/>
          </p:cNvSpPr>
          <p:nvPr/>
        </p:nvSpPr>
        <p:spPr bwMode="auto">
          <a:xfrm>
            <a:off x="6019800" y="32004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20"/>
          <p:cNvSpPr>
            <a:spLocks noChangeShapeType="1"/>
          </p:cNvSpPr>
          <p:nvPr/>
        </p:nvSpPr>
        <p:spPr bwMode="auto">
          <a:xfrm flipH="1">
            <a:off x="1143000" y="4038600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21"/>
          <p:cNvSpPr>
            <a:spLocks noChangeShapeType="1"/>
          </p:cNvSpPr>
          <p:nvPr/>
        </p:nvSpPr>
        <p:spPr bwMode="auto">
          <a:xfrm flipH="1">
            <a:off x="2971800" y="4572000"/>
            <a:ext cx="91440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2819400"/>
            <a:ext cx="7696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3994150"/>
            <a:ext cx="47244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>Solution 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34400" cy="5105400"/>
          </a:xfrm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5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r>
              <a:rPr lang="en-US" altLang="en-US" sz="3000" dirty="0" smtClean="0">
                <a:solidFill>
                  <a:schemeClr val="accent1"/>
                </a:solidFill>
              </a:rPr>
              <a:t>Unit plan</a:t>
            </a:r>
            <a:r>
              <a:rPr lang="en-US" altLang="en-US" sz="3000" dirty="0" smtClean="0"/>
              <a:t>:   days        </a:t>
            </a:r>
            <a:r>
              <a:rPr lang="en-US" altLang="en-US" sz="3000" dirty="0" err="1" smtClean="0"/>
              <a:t>hr</a:t>
            </a:r>
            <a:r>
              <a:rPr lang="en-US" altLang="en-US" sz="3000" dirty="0" smtClean="0"/>
              <a:t>         min       seconds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dirty="0" smtClean="0"/>
          </a:p>
          <a:p>
            <a:pPr eaLnBrk="1" hangingPunct="1">
              <a:buFontTx/>
              <a:buNone/>
            </a:pPr>
            <a:endParaRPr lang="en-US" altLang="en-US" sz="3000" dirty="0" smtClean="0"/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3000" dirty="0" smtClean="0">
              <a:solidFill>
                <a:schemeClr val="accent1"/>
              </a:solidFill>
            </a:endParaRPr>
          </a:p>
        </p:txBody>
      </p:sp>
      <p:sp>
        <p:nvSpPr>
          <p:cNvPr id="50180" name="Line 5"/>
          <p:cNvSpPr>
            <a:spLocks noChangeShapeType="1"/>
          </p:cNvSpPr>
          <p:nvPr/>
        </p:nvSpPr>
        <p:spPr bwMode="auto">
          <a:xfrm>
            <a:off x="3276600" y="2090738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2"/>
          <p:cNvSpPr>
            <a:spLocks noChangeShapeType="1"/>
          </p:cNvSpPr>
          <p:nvPr/>
        </p:nvSpPr>
        <p:spPr bwMode="auto">
          <a:xfrm>
            <a:off x="4448175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3"/>
          <p:cNvSpPr>
            <a:spLocks noChangeShapeType="1"/>
          </p:cNvSpPr>
          <p:nvPr/>
        </p:nvSpPr>
        <p:spPr bwMode="auto">
          <a:xfrm>
            <a:off x="5715000" y="2133600"/>
            <a:ext cx="457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21575" cy="549275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Example </a:t>
            </a:r>
            <a:r>
              <a:rPr lang="en-US" sz="4000" b="1" dirty="0"/>
              <a:t>5</a:t>
            </a:r>
            <a:endParaRPr lang="en-US" dirty="0" smtClean="0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dirty="0" smtClean="0"/>
              <a:t>	John </a:t>
            </a:r>
            <a:r>
              <a:rPr lang="en-US" altLang="en-US" sz="3000" dirty="0" err="1" smtClean="0"/>
              <a:t>Isner</a:t>
            </a:r>
            <a:r>
              <a:rPr lang="en-US" altLang="en-US" sz="3000" dirty="0" smtClean="0"/>
              <a:t> serves 140 miles per hour.  How fast is that in feet per second?</a:t>
            </a:r>
            <a:br>
              <a:rPr lang="en-US" altLang="en-US" sz="3000" dirty="0" smtClean="0"/>
            </a:br>
            <a:endParaRPr lang="en-US" altLang="en-US" sz="3000" dirty="0" smtClean="0"/>
          </a:p>
        </p:txBody>
      </p:sp>
      <p:pic>
        <p:nvPicPr>
          <p:cNvPr id="51204" name="Picture 4" descr="http://www.tennis.com/images/content/instruction_ser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3278188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>Solution </a:t>
            </a:r>
            <a:endParaRPr lang="en-US" smtClean="0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9067800" cy="449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000" dirty="0" smtClean="0"/>
              <a:t>	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Example </a:t>
            </a:r>
            <a:r>
              <a:rPr lang="en-US" sz="4000" b="1" dirty="0"/>
              <a:t>6</a:t>
            </a:r>
            <a:endParaRPr lang="en-US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34400" cy="2971800"/>
          </a:xfrm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50000"/>
              </a:lnSpc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    If a 3 day boating trip covers 150 miles and you are boating 5 hours a day, how many miles must you boat each hour?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CW/HW</a:t>
            </a:r>
          </a:p>
        </p:txBody>
      </p:sp>
      <p:sp>
        <p:nvSpPr>
          <p:cNvPr id="34819" name="Subtitle 5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4400"/>
              <a:t>Literal Equations &amp; Dimensional Analysis 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>Homework Review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1775"/>
            <a:ext cx="8839200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494A4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CCGPS Coordinate Algebra</a:t>
            </a:r>
            <a:br>
              <a:rPr lang="en-US" sz="4000" dirty="0" smtClean="0"/>
            </a:br>
            <a:r>
              <a:rPr lang="en-US" sz="4000" dirty="0" smtClean="0"/>
              <a:t>Day 4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/>
              <a:t>UNIT QUESTION: Why is it important to understand the relationship between quantities?</a:t>
            </a:r>
          </a:p>
          <a:p>
            <a:pPr eaLnBrk="1" hangingPunct="1"/>
            <a:r>
              <a:rPr lang="en-US" altLang="en-US"/>
              <a:t>Standard: </a:t>
            </a:r>
            <a:r>
              <a:rPr lang="en-US" altLang="en-US" u="sng"/>
              <a:t>MCC9-12.N.Q.1-3, MCC9-12.A.SSE.1, MCC9-12.A.CED.1-4</a:t>
            </a:r>
          </a:p>
          <a:p>
            <a:pPr eaLnBrk="1" hangingPunct="1"/>
            <a:endParaRPr lang="en-US" altLang="en-US" u="sng"/>
          </a:p>
          <a:p>
            <a:pPr eaLnBrk="1" hangingPunct="1"/>
            <a:r>
              <a:rPr lang="en-US" altLang="en-US" sz="4000"/>
              <a:t>Today’s Question:</a:t>
            </a:r>
          </a:p>
          <a:p>
            <a:pPr eaLnBrk="1" hangingPunct="1"/>
            <a:r>
              <a:rPr lang="en-US" altLang="en-US" sz="4000"/>
              <a:t>How are unit conversions performed, and why is it important?</a:t>
            </a:r>
          </a:p>
          <a:p>
            <a:pPr eaLnBrk="1" hangingPunct="1"/>
            <a:r>
              <a:rPr lang="en-US" altLang="en-US"/>
              <a:t>Standard: </a:t>
            </a:r>
            <a:r>
              <a:rPr lang="en-US" altLang="en-US" u="sng"/>
              <a:t>MCC9-12.N.Q.1 and N.Q.2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86868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Let’s Begin to Talk about dimensional Analysis…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7315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Century Gothic" pitchFamily="34" charset="0"/>
              </a:rPr>
              <a:t>What is the reciprocal of     ? </a:t>
            </a:r>
          </a:p>
          <a:p>
            <a:pPr eaLnBrk="1" hangingPunct="1"/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r>
              <a:rPr lang="en-US" altLang="en-US" sz="2800">
                <a:latin typeface="Century Gothic" pitchFamily="34" charset="0"/>
              </a:rPr>
              <a:t>What is</a:t>
            </a: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r>
              <a:rPr lang="en-US" altLang="en-US" sz="2800">
                <a:latin typeface="Century Gothic" pitchFamily="34" charset="0"/>
              </a:rPr>
              <a:t>What is </a:t>
            </a:r>
          </a:p>
          <a:p>
            <a:pPr eaLnBrk="1" hangingPunct="1"/>
            <a:r>
              <a:rPr lang="en-US" altLang="en-US" sz="2800">
                <a:latin typeface="Century Gothic" pitchFamily="34" charset="0"/>
              </a:rPr>
              <a:t>  </a:t>
            </a: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381000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494A4C"/>
                  </a:outerShdw>
                </a:effectLst>
              </a14:hiddenEffects>
            </a:ext>
          </a:extLst>
        </p:spPr>
      </p:pic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73300"/>
            <a:ext cx="13716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494A4C"/>
                  </a:outerShdw>
                </a:effectLst>
              </a14:hiddenEffects>
            </a:ext>
          </a:extLst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29013"/>
            <a:ext cx="1658938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494A4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1219200" y="914400"/>
            <a:ext cx="39306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Century Gothic" pitchFamily="34" charset="0"/>
              </a:rPr>
              <a:t>What is  </a:t>
            </a: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endParaRPr lang="en-US" altLang="en-US" sz="2800">
              <a:latin typeface="Century Gothic" pitchFamily="34" charset="0"/>
            </a:endParaRPr>
          </a:p>
          <a:p>
            <a:pPr eaLnBrk="1" hangingPunct="1"/>
            <a:endParaRPr lang="en-US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687638" y="457200"/>
          <a:ext cx="2170112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3" imgW="622080" imgH="431640" progId="Equation.DSMT4">
                  <p:embed/>
                </p:oleObj>
              </mc:Choice>
              <mc:Fallback>
                <p:oleObj name="Equation" r:id="rId3" imgW="6220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57200"/>
                        <a:ext cx="2170112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1616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Our goal with dimensional Analysis is to make units cancel out to……</a:t>
            </a:r>
            <a:endParaRPr lang="en-US" sz="4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0" y="28956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smtClean="0"/>
              <a:t>Steps:</a:t>
            </a:r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8338" y="1417638"/>
            <a:ext cx="8001000" cy="1676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13500" dirty="0" smtClean="0"/>
              <a:t>Given quantity w/its unit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13500" dirty="0" smtClean="0"/>
              <a:t>Set up conversion factor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13500" dirty="0" smtClean="0"/>
              <a:t>Divide Units – only the desired unit should be left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13500" dirty="0" smtClean="0"/>
              <a:t>Solve the problem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Example 1</a:t>
            </a:r>
            <a:endParaRPr lang="en-US" dirty="0" smtClean="0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3000" smtClean="0"/>
              <a:t>Let’s look a the metric problems a different way.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3000" smtClean="0"/>
              <a:t>  Convert  35m to km.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 sz="3200" smtClean="0"/>
              <a:t> </a:t>
            </a:r>
            <a:endParaRPr lang="en-US" altLang="en-US" sz="3000" smtClean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3000" y="2971800"/>
            <a:ext cx="3124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953000" y="2978150"/>
            <a:ext cx="3581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222</Words>
  <Application>Microsoft Office PowerPoint</Application>
  <PresentationFormat>On-screen Show (4:3)</PresentationFormat>
  <Paragraphs>63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Century Gothic</vt:lpstr>
      <vt:lpstr>Franklin Gothic Book</vt:lpstr>
      <vt:lpstr>Franklin Gothic Medium</vt:lpstr>
      <vt:lpstr>Times New Roman</vt:lpstr>
      <vt:lpstr>Tunga</vt:lpstr>
      <vt:lpstr>Wingdings</vt:lpstr>
      <vt:lpstr>iRespondGraphMaster</vt:lpstr>
      <vt:lpstr>iRespondQuestionMaster</vt:lpstr>
      <vt:lpstr>Angles</vt:lpstr>
      <vt:lpstr>Equation</vt:lpstr>
      <vt:lpstr>Warm-up:  Solve for x.</vt:lpstr>
      <vt:lpstr>Homework Review</vt:lpstr>
      <vt:lpstr>PowerPoint Presentation</vt:lpstr>
      <vt:lpstr>CCGPS Coordinate Algebra Day 4</vt:lpstr>
      <vt:lpstr>Let’s Begin to Talk about dimensional Analysis… </vt:lpstr>
      <vt:lpstr>PowerPoint Presentation</vt:lpstr>
      <vt:lpstr>Our goal with dimensional Analysis is to make units cancel out to……</vt:lpstr>
      <vt:lpstr>PowerPoint Presentation</vt:lpstr>
      <vt:lpstr>Example 1</vt:lpstr>
      <vt:lpstr>Example 2</vt:lpstr>
      <vt:lpstr>Example 3</vt:lpstr>
      <vt:lpstr> How many minutes are in 2.5 hours? </vt:lpstr>
      <vt:lpstr> Example 4 </vt:lpstr>
      <vt:lpstr>Solution </vt:lpstr>
      <vt:lpstr>Example 5</vt:lpstr>
      <vt:lpstr>Solution </vt:lpstr>
      <vt:lpstr>Example 6</vt:lpstr>
      <vt:lpstr>CW/HW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Cobb County School District</dc:creator>
  <cp:lastModifiedBy>Lavon Sampson</cp:lastModifiedBy>
  <cp:revision>71</cp:revision>
  <cp:lastPrinted>2012-08-14T12:05:09Z</cp:lastPrinted>
  <dcterms:created xsi:type="dcterms:W3CDTF">2008-08-05T21:25:53Z</dcterms:created>
  <dcterms:modified xsi:type="dcterms:W3CDTF">2016-01-19T21:09:14Z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